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8" d="100"/>
          <a:sy n="68" d="100"/>
        </p:scale>
        <p:origin x="792" y="6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8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8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/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8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buNone/>
              <a:defRPr/>
            </a:pPr>
            <a:r>
              <a:rPr lang="ru-RU" sz="36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«Объединение ФОП по окружающему миру и программ социальных активностей для формирования экологических ценностей младших школьников»</a:t>
            </a:r>
            <a:endParaRPr sz="3600" b="0" strike="noStrike" spc="-1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 bwMode="auto">
          <a:xfrm>
            <a:off x="2163150" y="4888035"/>
            <a:ext cx="9837148" cy="16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buNone/>
              <a:defRPr/>
            </a:pPr>
            <a:r>
              <a:rPr sz="24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                                                    Учитель начальных классов</a:t>
            </a:r>
            <a:endParaRPr sz="2400" b="0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indent="0" algn="r">
              <a:buNone/>
              <a:defRPr/>
            </a:pPr>
            <a:r>
              <a:rPr sz="2400" b="0" strike="noStrike" spc="0">
                <a:solidFill>
                  <a:srgbClr val="000000"/>
                </a:solidFill>
                <a:latin typeface="Liberation Sans"/>
                <a:cs typeface="Liberation Sans"/>
              </a:rPr>
              <a:t>Тарабанова Марина Владимировна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31000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29446484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7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20688"/>
            <a:ext cx="12192000" cy="6048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3529940" name="PlaceHolder 1"/>
          <p:cNvSpPr>
            <a:spLocks noGrp="1"/>
          </p:cNvSpPr>
          <p:nvPr>
            <p:ph type="title"/>
          </p:nvPr>
        </p:nvSpPr>
        <p:spPr bwMode="auto">
          <a:xfrm>
            <a:off x="401024" y="304799"/>
            <a:ext cx="11487149" cy="15620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ПЛАНИРУЕМЫЕ РЕЗУЛЬТАТЫ ОСВОЕНИЯ ПРОГРАММЫ ПО ОКРУЖАЮЩЕМУ МИРУ НА УРОВНЕ НАЧАЛЬНОГО ОБЩЕГО ОБРАЗОВАНИЯ </a:t>
            </a:r>
            <a:endParaRPr sz="1800" b="1"/>
          </a:p>
          <a:p>
            <a:pPr>
              <a:defRPr/>
            </a:pPr>
            <a:endParaRPr/>
          </a:p>
        </p:txBody>
      </p:sp>
      <p:sp>
        <p:nvSpPr>
          <p:cNvPr id="1360292505" name="PlaceHolder 2"/>
          <p:cNvSpPr>
            <a:spLocks noGrp="1"/>
          </p:cNvSpPr>
          <p:nvPr>
            <p:ph type="subTitle"/>
          </p:nvPr>
        </p:nvSpPr>
        <p:spPr bwMode="auto">
          <a:xfrm>
            <a:off x="353399" y="1314449"/>
            <a:ext cx="11458575" cy="49529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ЛИЧНОСТНЫЕ РЕЗУЛЬТАТЫ </a:t>
            </a:r>
            <a:endParaRPr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Личностные результаты освоения программы по окружающему миру характеризуют готовность обучающихся руководствоваться традиционными российскими социокультурными и духовно-нравственными ценностями, принятыми в обществе правилами и нормами поведения и должны отражать приобретение первоначального опыта деятельности обучающихся, в части: </a:t>
            </a:r>
            <a:endParaRPr/>
          </a:p>
          <a:p>
            <a:pPr>
              <a:defRPr/>
            </a:pPr>
            <a:endParaRPr sz="1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гражданско-патриотического воспитания</a:t>
            </a: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духовно-нравственного воспитания</a:t>
            </a: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 эстетического воспитания</a:t>
            </a: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4)физического воспитания, формирования культуры здоровья и эмоционального благополучия</a:t>
            </a: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5) трудового воспитания</a:t>
            </a: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6) экологического воспитания: осознание роли человека в природе и обществе, принятие экологических норм поведения, бережного отношения к природе, неприятие действий, приносящих ей вред;</a:t>
            </a: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7) ценности научного познания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5448947" name="PlaceHolder 2"/>
          <p:cNvSpPr>
            <a:spLocks noGrp="1"/>
          </p:cNvSpPr>
          <p:nvPr>
            <p:ph type="subTitle"/>
          </p:nvPr>
        </p:nvSpPr>
        <p:spPr bwMode="auto">
          <a:xfrm>
            <a:off x="390404" y="461519"/>
            <a:ext cx="11412045" cy="58821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>
              <a:defRPr/>
            </a:pPr>
            <a:r>
              <a:rPr sz="2800"/>
              <a:t>Задачи: </a:t>
            </a:r>
            <a:endParaRPr/>
          </a:p>
          <a:p>
            <a:pPr marL="0" indent="0">
              <a:defRPr/>
            </a:pPr>
            <a:endParaRPr sz="2800"/>
          </a:p>
          <a:p>
            <a:pPr marL="394023" indent="-394023">
              <a:buFont typeface="Wingdings"/>
              <a:buChar char="v"/>
              <a:defRPr/>
            </a:pPr>
            <a:r>
              <a:rPr sz="2800"/>
              <a:t>Сформировать систему знаний об экологических проблемах современности и пути их решения.</a:t>
            </a:r>
            <a:endParaRPr/>
          </a:p>
          <a:p>
            <a:pPr marL="394023" indent="-394023">
              <a:buFont typeface="Wingdings"/>
              <a:buChar char="v"/>
              <a:defRPr/>
            </a:pPr>
            <a:r>
              <a:rPr sz="2800"/>
              <a:t>Заложить основу экологической грамотности у детей через воспитание любви к природе и бережному отношению к ней.</a:t>
            </a:r>
            <a:endParaRPr/>
          </a:p>
          <a:p>
            <a:pPr marL="394023" indent="-394023">
              <a:buFont typeface="Wingdings"/>
              <a:buChar char="v"/>
              <a:defRPr/>
            </a:pPr>
            <a:r>
              <a:rPr sz="2800"/>
              <a:t>Развивать познавательную и социальную активность посредством урочной и внеурочной деятельности.</a:t>
            </a:r>
            <a:endParaRPr/>
          </a:p>
          <a:p>
            <a:pPr marL="394023" indent="-394023">
              <a:buFont typeface="Wingdings"/>
              <a:buChar char="v"/>
              <a:defRPr/>
            </a:pPr>
            <a:r>
              <a:rPr sz="2800" b="0"/>
              <a:t>Активизировать участие родителей в экологическом воспитании детей.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931664" name="PlaceHolder 1"/>
          <p:cNvSpPr>
            <a:spLocks noGrp="1"/>
          </p:cNvSpPr>
          <p:nvPr>
            <p:ph type="title"/>
          </p:nvPr>
        </p:nvSpPr>
        <p:spPr bwMode="auto">
          <a:xfrm>
            <a:off x="3660284" y="0"/>
            <a:ext cx="5207999" cy="10705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sz="2800"/>
              <a:t>Экологические</a:t>
            </a:r>
            <a:r>
              <a:rPr sz="2800"/>
              <a:t> </a:t>
            </a:r>
            <a:r>
              <a:rPr sz="2800"/>
              <a:t>ситуации</a:t>
            </a:r>
            <a:r>
              <a:rPr sz="2800"/>
              <a:t> </a:t>
            </a:r>
            <a:endParaRPr/>
          </a:p>
        </p:txBody>
      </p:sp>
      <p:sp>
        <p:nvSpPr>
          <p:cNvPr id="221696765" name="PlaceHolder 2"/>
          <p:cNvSpPr>
            <a:spLocks noGrp="1"/>
          </p:cNvSpPr>
          <p:nvPr>
            <p:ph type="subTitle"/>
          </p:nvPr>
        </p:nvSpPr>
        <p:spPr bwMode="auto">
          <a:xfrm>
            <a:off x="6888087" y="982697"/>
            <a:ext cx="5055957" cy="27933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l">
              <a:defRPr/>
            </a:pPr>
            <a:r>
              <a:rPr lang="ru-RU" sz="2000" b="0" i="0">
                <a:solidFill>
                  <a:srgbClr val="1A1A1A"/>
                </a:solidFill>
                <a:latin typeface="Times New Roman"/>
                <a:cs typeface="Times New Roman"/>
              </a:rPr>
              <a:t>Все знают, какую роль птицы играют в охране леса от вредных</a:t>
            </a:r>
            <a:endParaRPr/>
          </a:p>
          <a:p>
            <a:pPr algn="l">
              <a:defRPr/>
            </a:pPr>
            <a:r>
              <a:rPr lang="ru-RU" sz="2000" b="0" i="0">
                <a:solidFill>
                  <a:srgbClr val="1A1A1A"/>
                </a:solidFill>
                <a:latin typeface="Times New Roman"/>
                <a:cs typeface="Times New Roman"/>
              </a:rPr>
              <a:t>насекомых. Подсчитано, что одна пара поползней приносит птенцам за день</a:t>
            </a:r>
            <a:endParaRPr/>
          </a:p>
          <a:p>
            <a:pPr algn="l">
              <a:defRPr/>
            </a:pPr>
            <a:r>
              <a:rPr lang="ru-RU" sz="2000" b="0" i="0">
                <a:solidFill>
                  <a:srgbClr val="1A1A1A"/>
                </a:solidFill>
                <a:latin typeface="Times New Roman"/>
                <a:cs typeface="Times New Roman"/>
              </a:rPr>
              <a:t>около 300 гусениц; дятлы в 3 раза больше, чем поползни, а скворцы в 5 раз</a:t>
            </a:r>
            <a:endParaRPr/>
          </a:p>
          <a:p>
            <a:pPr algn="l">
              <a:defRPr/>
            </a:pPr>
            <a:r>
              <a:rPr lang="ru-RU" sz="2000" b="0" i="0">
                <a:solidFill>
                  <a:srgbClr val="1A1A1A"/>
                </a:solidFill>
                <a:latin typeface="Times New Roman"/>
                <a:cs typeface="Times New Roman"/>
              </a:rPr>
              <a:t>больше поползней. Что будет с лесом, если погибнет большая часть птиц?</a:t>
            </a:r>
            <a:endParaRPr/>
          </a:p>
          <a:p>
            <a:pPr>
              <a:spcBef>
                <a:spcPts val="0"/>
              </a:spcBef>
              <a:spcAft>
                <a:spcPts val="749"/>
              </a:spcAft>
              <a:defRPr/>
            </a:pPr>
            <a:endParaRPr sz="1800"/>
          </a:p>
        </p:txBody>
      </p:sp>
      <p:sp>
        <p:nvSpPr>
          <p:cNvPr id="1452639311" name="TextBox 1452639310"/>
          <p:cNvSpPr txBox="1"/>
          <p:nvPr/>
        </p:nvSpPr>
        <p:spPr bwMode="auto">
          <a:xfrm>
            <a:off x="25406" y="764704"/>
            <a:ext cx="5039444" cy="301133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В конце учебного года 4Д класс ходил в поход в соседний лес. Антошка в походе разбил стакан. Он собрал осколки и выбросил их в мусорный мешок. </a:t>
            </a:r>
            <a:endParaRPr lang="ru-RU" sz="2000"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Всю последующую неделю на улице стояла жара. А на восьмой день в том лесу произошло небольшое возгорание, которое успели потушить. Мог ли Антошка как-то повлиять на этот пожар? </a:t>
            </a:r>
            <a:endParaRPr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4282796"/>
            <a:ext cx="3215230" cy="2519772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21631" t="0" r="18102" b="0"/>
          <a:stretch/>
        </p:blipFill>
        <p:spPr bwMode="auto">
          <a:xfrm>
            <a:off x="3215230" y="4282796"/>
            <a:ext cx="2927843" cy="2555485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l="18021" t="0" r="17939" b="0"/>
          <a:stretch/>
        </p:blipFill>
        <p:spPr bwMode="auto">
          <a:xfrm>
            <a:off x="6863466" y="4220879"/>
            <a:ext cx="2664295" cy="2637120"/>
          </a:xfrm>
          <a:prstGeom prst="rect">
            <a:avLst/>
          </a:prstGeom>
          <a:noFill/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 l="0" t="0" r="56294" b="0"/>
          <a:stretch/>
        </p:blipFill>
        <p:spPr bwMode="auto">
          <a:xfrm>
            <a:off x="9552384" y="4220879"/>
            <a:ext cx="2470214" cy="2637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"/>
            <a:ext cx="12192000" cy="6881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 noChangeAspect="1"/>
          </p:cNvSpPr>
          <p:nvPr/>
        </p:nvSpPr>
        <p:spPr bwMode="auto">
          <a:xfrm>
            <a:off x="4367808" y="1700808"/>
            <a:ext cx="1880592" cy="18805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384" y="332657"/>
            <a:ext cx="257175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8127" y="324035"/>
            <a:ext cx="4583495" cy="3437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 l="10442" t="0" r="0" b="0"/>
          <a:stretch/>
        </p:blipFill>
        <p:spPr bwMode="auto">
          <a:xfrm>
            <a:off x="7903892" y="324035"/>
            <a:ext cx="4120374" cy="35197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 l="8320" t="2751" r="4388" b="11150"/>
          <a:stretch/>
        </p:blipFill>
        <p:spPr bwMode="auto">
          <a:xfrm>
            <a:off x="3178866" y="3314332"/>
            <a:ext cx="4796916" cy="354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60648"/>
            <a:ext cx="3499690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92692" y="295284"/>
            <a:ext cx="5001780" cy="356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8657" y="2037625"/>
            <a:ext cx="3499690" cy="4666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08428" y="295284"/>
            <a:ext cx="4754352" cy="356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122420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1687" y="0"/>
            <a:ext cx="72473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R7-Office/2024.1.1.375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>ru-RU</dc:language>
  <cp:lastModifiedBy>Марина Тарабанова</cp:lastModifiedBy>
  <cp:revision>19</cp:revision>
  <dcterms:created xsi:type="dcterms:W3CDTF">2023-08-25T13:22:51Z</dcterms:created>
  <dcterms:modified xsi:type="dcterms:W3CDTF">2026-01-16T06:10:13Z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